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80" r:id="rId3"/>
    <p:sldId id="281" r:id="rId4"/>
    <p:sldId id="282" r:id="rId5"/>
    <p:sldId id="285" r:id="rId6"/>
    <p:sldId id="283" r:id="rId7"/>
    <p:sldId id="284" r:id="rId8"/>
    <p:sldId id="27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572B"/>
    <a:srgbClr val="49A843"/>
    <a:srgbClr val="AFD7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95"/>
    <p:restoredTop sz="95134"/>
  </p:normalViewPr>
  <p:slideViewPr>
    <p:cSldViewPr snapToGrid="0" snapToObjects="1">
      <p:cViewPr>
        <p:scale>
          <a:sx n="83" d="100"/>
          <a:sy n="83" d="100"/>
        </p:scale>
        <p:origin x="1176" y="4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06C58-D25F-E44F-9B1F-789C23EBEB17}" type="datetimeFigureOut">
              <a:rPr lang="en-US" smtClean="0"/>
              <a:t>3/1/17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38ADFD-BA72-1249-A33D-EF7DCF872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387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64942-3EEB-C942-8798-A49C9CC9C10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497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EF23-F1D7-DD47-A43F-3C65EBA7B808}" type="datetimeFigureOut">
              <a:rPr lang="en-US" smtClean="0"/>
              <a:t>3/1/17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AE21-1D79-8440-BB1E-C3789779A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656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EF23-F1D7-DD47-A43F-3C65EBA7B808}" type="datetimeFigureOut">
              <a:rPr lang="en-US" smtClean="0"/>
              <a:t>3/1/17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AE21-1D79-8440-BB1E-C3789779A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394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EF23-F1D7-DD47-A43F-3C65EBA7B808}" type="datetimeFigureOut">
              <a:rPr lang="en-US" smtClean="0"/>
              <a:t>3/1/17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AE21-1D79-8440-BB1E-C3789779A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659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charset="0"/>
                <a:ea typeface="Calibri" charset="0"/>
                <a:cs typeface="Calibri" charset="0"/>
              </a:defRPr>
            </a:lvl1pPr>
            <a:lvl2pPr>
              <a:defRPr>
                <a:latin typeface="Calibri" charset="0"/>
                <a:ea typeface="Calibri" charset="0"/>
                <a:cs typeface="Calibri" charset="0"/>
              </a:defRPr>
            </a:lvl2pPr>
            <a:lvl3pPr>
              <a:defRPr>
                <a:latin typeface="Calibri" charset="0"/>
                <a:ea typeface="Calibri" charset="0"/>
                <a:cs typeface="Calibri" charset="0"/>
              </a:defRPr>
            </a:lvl3pPr>
            <a:lvl4pPr>
              <a:defRPr>
                <a:latin typeface="Calibri" charset="0"/>
                <a:ea typeface="Calibri" charset="0"/>
                <a:cs typeface="Calibri" charset="0"/>
              </a:defRPr>
            </a:lvl4pPr>
            <a:lvl5pPr>
              <a:defRPr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EF23-F1D7-DD47-A43F-3C65EBA7B808}" type="datetimeFigureOut">
              <a:rPr lang="en-US" smtClean="0"/>
              <a:t>3/1/17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AE21-1D79-8440-BB1E-C3789779A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7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EF23-F1D7-DD47-A43F-3C65EBA7B808}" type="datetimeFigureOut">
              <a:rPr lang="en-US" smtClean="0"/>
              <a:t>3/1/17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AE21-1D79-8440-BB1E-C3789779A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15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EF23-F1D7-DD47-A43F-3C65EBA7B808}" type="datetimeFigureOut">
              <a:rPr lang="en-US" smtClean="0"/>
              <a:t>3/1/17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AE21-1D79-8440-BB1E-C3789779A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32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EF23-F1D7-DD47-A43F-3C65EBA7B808}" type="datetimeFigureOut">
              <a:rPr lang="en-US" smtClean="0"/>
              <a:t>3/1/17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AE21-1D79-8440-BB1E-C3789779A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158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EF23-F1D7-DD47-A43F-3C65EBA7B808}" type="datetimeFigureOut">
              <a:rPr lang="en-US" smtClean="0"/>
              <a:t>3/1/17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AE21-1D79-8440-BB1E-C3789779A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058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EF23-F1D7-DD47-A43F-3C65EBA7B808}" type="datetimeFigureOut">
              <a:rPr lang="en-US" smtClean="0"/>
              <a:t>3/1/17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AE21-1D79-8440-BB1E-C3789779A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944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EF23-F1D7-DD47-A43F-3C65EBA7B808}" type="datetimeFigureOut">
              <a:rPr lang="en-US" smtClean="0"/>
              <a:t>3/1/17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AE21-1D79-8440-BB1E-C3789779A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954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EF23-F1D7-DD47-A43F-3C65EBA7B808}" type="datetimeFigureOut">
              <a:rPr lang="en-US" smtClean="0"/>
              <a:t>3/1/17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AE21-1D79-8440-BB1E-C3789779A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155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1EF23-F1D7-DD47-A43F-3C65EBA7B808}" type="datetimeFigureOut">
              <a:rPr lang="en-US" smtClean="0"/>
              <a:t>3/1/17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3AE21-1D79-8440-BB1E-C3789779A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7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Lato" charset="0"/>
          <a:ea typeface="Lato" charset="0"/>
          <a:cs typeface="Lato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200" kern="1200">
          <a:solidFill>
            <a:schemeClr val="tx1"/>
          </a:solidFill>
          <a:latin typeface="Lato" charset="0"/>
          <a:ea typeface="Lato" charset="0"/>
          <a:cs typeface="Lato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Lato" charset="0"/>
          <a:ea typeface="Lato" charset="0"/>
          <a:cs typeface="Lato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Lato" charset="0"/>
          <a:ea typeface="Lato" charset="0"/>
          <a:cs typeface="Lato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Lato" charset="0"/>
          <a:ea typeface="Lato" charset="0"/>
          <a:cs typeface="Lato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Lato" charset="0"/>
          <a:ea typeface="Lato" charset="0"/>
          <a:cs typeface="Lato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2739" y="1792284"/>
            <a:ext cx="10466522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s-ES_tradnl" dirty="0" smtClean="0">
                <a:solidFill>
                  <a:srgbClr val="24572B"/>
                </a:solidFill>
                <a:latin typeface="+mn-lt"/>
              </a:rPr>
              <a:t>PLANTILLA</a:t>
            </a:r>
            <a:r>
              <a:rPr lang="es-ES_tradnl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s-ES_tradnl" dirty="0" smtClean="0">
                <a:solidFill>
                  <a:srgbClr val="24572B"/>
                </a:solidFill>
                <a:latin typeface="+mn-lt"/>
              </a:rPr>
              <a:t/>
            </a:r>
            <a:br>
              <a:rPr lang="es-ES_tradnl" dirty="0" smtClean="0">
                <a:solidFill>
                  <a:srgbClr val="24572B"/>
                </a:solidFill>
                <a:latin typeface="+mn-lt"/>
              </a:rPr>
            </a:br>
            <a:r>
              <a:rPr lang="es-ES_tradnl" dirty="0" smtClean="0">
                <a:solidFill>
                  <a:schemeClr val="bg1"/>
                </a:solidFill>
                <a:latin typeface="+mn-lt"/>
              </a:rPr>
              <a:t>Guion o </a:t>
            </a:r>
            <a:r>
              <a:rPr lang="es-ES_tradnl" dirty="0" err="1" smtClean="0">
                <a:solidFill>
                  <a:schemeClr val="bg1"/>
                </a:solidFill>
                <a:latin typeface="+mn-lt"/>
              </a:rPr>
              <a:t>Storyboard</a:t>
            </a:r>
            <a:endParaRPr lang="es-ES_tradnl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0815" y="5757863"/>
            <a:ext cx="2090370" cy="841374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1728788" y="3112925"/>
            <a:ext cx="8672512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728788" y="4398800"/>
            <a:ext cx="8672512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8901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" name="Table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957918"/>
              </p:ext>
            </p:extLst>
          </p:nvPr>
        </p:nvGraphicFramePr>
        <p:xfrm>
          <a:off x="2495599" y="1340768"/>
          <a:ext cx="7200800" cy="1737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8225"/>
                <a:gridCol w="5612575"/>
              </a:tblGrid>
              <a:tr h="288032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700" b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ASIGNACIÓN DE VOZ</a:t>
                      </a:r>
                      <a:endParaRPr lang="en-US" sz="1700" b="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9AA4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844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700" b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Personaje</a:t>
                      </a:r>
                      <a:endParaRPr lang="en-US" sz="1700" b="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700" b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Descripción</a:t>
                      </a:r>
                      <a:endParaRPr lang="en-US" sz="1700" b="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</a:tr>
              <a:tr h="28829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noFill/>
                          </a:ln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en-US" sz="1400" dirty="0">
                        <a:ln>
                          <a:noFill/>
                        </a:ln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noFill/>
                          </a:ln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en-US" sz="1400" dirty="0">
                        <a:ln>
                          <a:noFill/>
                        </a:ln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8829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noFill/>
                          </a:ln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en-US" sz="1400">
                        <a:ln>
                          <a:noFill/>
                        </a:ln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noFill/>
                          </a:ln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en-US" sz="1400" dirty="0">
                        <a:ln>
                          <a:noFill/>
                        </a:ln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8829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noFill/>
                          </a:ln>
                          <a:effectLst/>
                          <a:latin typeface="Franklin Gothic Demi Cond" panose="020B0706030402020204" pitchFamily="34" charset="0"/>
                        </a:rPr>
                        <a:t> </a:t>
                      </a:r>
                      <a:endParaRPr lang="en-US" sz="1400" dirty="0">
                        <a:ln>
                          <a:noFill/>
                        </a:ln>
                        <a:effectLst/>
                        <a:latin typeface="Franklin Gothic Demi Cond" panose="020B07060304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noFill/>
                          </a:ln>
                          <a:effectLst/>
                          <a:latin typeface="Franklin Gothic Demi Cond" panose="020B0706030402020204" pitchFamily="34" charset="0"/>
                        </a:rPr>
                        <a:t> </a:t>
                      </a:r>
                      <a:endParaRPr lang="en-US" sz="1400" dirty="0">
                        <a:ln>
                          <a:noFill/>
                        </a:ln>
                        <a:effectLst/>
                        <a:latin typeface="Franklin Gothic Demi Cond" panose="020B07060304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1" name="Table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528292"/>
              </p:ext>
            </p:extLst>
          </p:nvPr>
        </p:nvGraphicFramePr>
        <p:xfrm>
          <a:off x="1487487" y="3553230"/>
          <a:ext cx="9217027" cy="23998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0215"/>
                <a:gridCol w="2496276"/>
                <a:gridCol w="2208247"/>
                <a:gridCol w="2592289"/>
              </a:tblGrid>
              <a:tr h="359751"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700" b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NOMBRE </a:t>
                      </a:r>
                      <a:r>
                        <a:rPr lang="es-MX" sz="1700" b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+mn-lt"/>
                          <a:cs typeface="Calibri"/>
                        </a:rPr>
                        <a:t>DEL MÓDULO</a:t>
                      </a:r>
                      <a:endParaRPr lang="en-US" sz="1700" b="0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16988" marR="16988"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9AA4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9751"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700" b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NOMBRE DE LA SECCIÓN</a:t>
                      </a:r>
                    </a:p>
                  </a:txBody>
                  <a:tcPr marL="16988" marR="16988"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97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R" sz="1400" b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Nombre de la pantalla</a:t>
                      </a:r>
                      <a:endParaRPr lang="en-US" sz="1400" b="0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16988" marR="16988"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R" sz="1400" b="0" baseline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    Tipo </a:t>
                      </a:r>
                      <a:r>
                        <a:rPr lang="es-CR" sz="1400" b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de pantalla: </a:t>
                      </a:r>
                      <a:endParaRPr lang="en-US" sz="1400" b="0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16988" marR="16988"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R" sz="1400" b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Texto</a:t>
                      </a:r>
                      <a:endParaRPr lang="en-US" sz="1400" b="0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16988" marR="16988"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CR" sz="1400" b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Narración/Audio</a:t>
                      </a:r>
                      <a:endParaRPr lang="en-US" sz="1400" b="0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16988" marR="16988"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342647">
                <a:tc row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0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Franklin Gothic Demi Cond" panose="020B07060304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16988" marR="16988"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300" dirty="0" smtClean="0">
                          <a:solidFill>
                            <a:srgbClr val="7F7F7F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Imágenes/ Gráficos:</a:t>
                      </a:r>
                      <a:endParaRPr lang="en-US" sz="1300" dirty="0">
                        <a:solidFill>
                          <a:srgbClr val="7F7F7F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16988" marR="16988"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 </a:t>
                      </a:r>
                      <a:r>
                        <a:rPr lang="es-CR" sz="1400" baseline="0" noProof="0" dirty="0" smtClean="0">
                          <a:solidFill>
                            <a:srgbClr val="7F7F7F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Incluir aquí texto que irá en la pantalla</a:t>
                      </a:r>
                      <a:endParaRPr lang="es-CR" sz="1400" noProof="0" dirty="0" smtClean="0">
                        <a:solidFill>
                          <a:srgbClr val="7F7F7F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16988" marR="16988"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R" sz="1400" baseline="0" noProof="0" dirty="0" smtClean="0">
                          <a:solidFill>
                            <a:srgbClr val="7F7F7F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Definir texto que será grabado</a:t>
                      </a:r>
                      <a:endParaRPr lang="es-CR" sz="1400" noProof="0" dirty="0">
                        <a:solidFill>
                          <a:srgbClr val="7F7F7F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16988" marR="16988"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951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300" dirty="0" smtClean="0">
                          <a:solidFill>
                            <a:srgbClr val="7F7F7F"/>
                          </a:solidFill>
                          <a:effectLst/>
                          <a:latin typeface="Calibri"/>
                          <a:cs typeface="Calibri"/>
                        </a:rPr>
                        <a:t>Voz de Narración:</a:t>
                      </a:r>
                      <a:endParaRPr lang="en-US" sz="1300" dirty="0">
                        <a:solidFill>
                          <a:srgbClr val="7F7F7F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16988" marR="16988"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14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300" dirty="0" smtClean="0">
                          <a:solidFill>
                            <a:srgbClr val="7F7F7F"/>
                          </a:solidFill>
                          <a:effectLst/>
                          <a:latin typeface="Calibri"/>
                          <a:cs typeface="Calibri"/>
                        </a:rPr>
                        <a:t>Notas de audio:</a:t>
                      </a:r>
                      <a:endParaRPr lang="en-US" sz="1300" dirty="0">
                        <a:solidFill>
                          <a:srgbClr val="7F7F7F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16988" marR="16988"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14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300" dirty="0" smtClean="0">
                          <a:solidFill>
                            <a:srgbClr val="7F7F7F"/>
                          </a:solidFill>
                          <a:effectLst/>
                          <a:latin typeface="Calibri"/>
                          <a:cs typeface="Calibri"/>
                        </a:rPr>
                        <a:t>Notas de navegación:</a:t>
                      </a:r>
                      <a:endParaRPr lang="en-US" sz="1300" dirty="0">
                        <a:solidFill>
                          <a:srgbClr val="7F7F7F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16988" marR="16988"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527381" y="163380"/>
            <a:ext cx="624069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7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Fecha: </a:t>
            </a:r>
            <a:r>
              <a:rPr lang="es-CR" sz="1700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__________________</a:t>
            </a:r>
            <a:endParaRPr lang="en-US" sz="1700" u="sng" dirty="0">
              <a:solidFill>
                <a:schemeClr val="tx1">
                  <a:lumMod val="85000"/>
                  <a:lumOff val="15000"/>
                </a:schemeClr>
              </a:solidFill>
              <a:latin typeface="Calibri"/>
              <a:cs typeface="Calibri"/>
            </a:endParaRPr>
          </a:p>
          <a:p>
            <a:r>
              <a:rPr lang="es-CR" sz="17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Nombre del curso:</a:t>
            </a:r>
            <a:r>
              <a:rPr lang="es-CR" sz="1700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__________________</a:t>
            </a:r>
            <a:endParaRPr lang="en-US" sz="1700" u="sng" dirty="0">
              <a:solidFill>
                <a:schemeClr val="tx1">
                  <a:lumMod val="85000"/>
                  <a:lumOff val="1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480043" y="163380"/>
            <a:ext cx="5280587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R" sz="17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Logo</a:t>
            </a:r>
            <a:endParaRPr lang="en-US" sz="1700" u="sng" dirty="0">
              <a:solidFill>
                <a:schemeClr val="tx1">
                  <a:lumMod val="85000"/>
                  <a:lumOff val="15000"/>
                </a:schemeClr>
              </a:solidFill>
              <a:latin typeface="Calibri"/>
              <a:cs typeface="Calibri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38400" y="260648"/>
            <a:ext cx="480053" cy="338554"/>
            <a:chOff x="1035887" y="1077469"/>
            <a:chExt cx="360040" cy="338554"/>
          </a:xfrm>
        </p:grpSpPr>
        <p:sp>
          <p:nvSpPr>
            <p:cNvPr id="44" name="Oval 43"/>
            <p:cNvSpPr/>
            <p:nvPr/>
          </p:nvSpPr>
          <p:spPr>
            <a:xfrm>
              <a:off x="1078587" y="1108775"/>
              <a:ext cx="288032" cy="288032"/>
            </a:xfrm>
            <a:prstGeom prst="ellipse">
              <a:avLst/>
            </a:prstGeom>
            <a:solidFill>
              <a:srgbClr val="FA6D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Franklin Gothic Demi Cond" panose="020B0706030402020204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035887" y="1077469"/>
              <a:ext cx="360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R" sz="1600" b="1" dirty="0" smtClean="0">
                  <a:solidFill>
                    <a:schemeClr val="bg1">
                      <a:lumMod val="95000"/>
                    </a:schemeClr>
                  </a:solidFill>
                  <a:latin typeface="Franklin Gothic Demi Cond" panose="020B0706030402020204" pitchFamily="34" charset="0"/>
                </a:rPr>
                <a:t>1</a:t>
              </a:r>
              <a:endParaRPr lang="en-US" sz="1600" b="1" u="sng" dirty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2273987" y="1340768"/>
            <a:ext cx="480053" cy="338554"/>
            <a:chOff x="1035887" y="1077469"/>
            <a:chExt cx="360040" cy="338554"/>
          </a:xfrm>
        </p:grpSpPr>
        <p:sp>
          <p:nvSpPr>
            <p:cNvPr id="86" name="Oval 85"/>
            <p:cNvSpPr/>
            <p:nvPr/>
          </p:nvSpPr>
          <p:spPr>
            <a:xfrm>
              <a:off x="1078587" y="1108775"/>
              <a:ext cx="288032" cy="288032"/>
            </a:xfrm>
            <a:prstGeom prst="ellipse">
              <a:avLst/>
            </a:prstGeom>
            <a:solidFill>
              <a:srgbClr val="FA6D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Franklin Gothic Demi Cond" panose="020B0706030402020204" pitchFamily="34" charset="0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1035887" y="1077469"/>
              <a:ext cx="360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R" sz="1600" b="1" dirty="0" smtClean="0">
                  <a:solidFill>
                    <a:schemeClr val="bg1">
                      <a:lumMod val="95000"/>
                    </a:schemeClr>
                  </a:solidFill>
                  <a:latin typeface="Franklin Gothic Demi Cond" panose="020B0706030402020204" pitchFamily="34" charset="0"/>
                </a:rPr>
                <a:t>2</a:t>
              </a:r>
              <a:endParaRPr lang="en-US" sz="1600" b="1" u="sng" dirty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endParaRPr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1238534" y="3573016"/>
            <a:ext cx="480053" cy="338554"/>
            <a:chOff x="1035887" y="1077469"/>
            <a:chExt cx="360040" cy="338554"/>
          </a:xfrm>
        </p:grpSpPr>
        <p:sp>
          <p:nvSpPr>
            <p:cNvPr id="89" name="Oval 88"/>
            <p:cNvSpPr/>
            <p:nvPr/>
          </p:nvSpPr>
          <p:spPr>
            <a:xfrm>
              <a:off x="1078587" y="1108775"/>
              <a:ext cx="288032" cy="288032"/>
            </a:xfrm>
            <a:prstGeom prst="ellipse">
              <a:avLst/>
            </a:prstGeom>
            <a:solidFill>
              <a:srgbClr val="FA6D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Franklin Gothic Demi Cond" panose="020B0706030402020204" pitchFamily="34" charset="0"/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1035887" y="1077469"/>
              <a:ext cx="360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R" sz="1600" b="1" dirty="0" smtClean="0">
                  <a:solidFill>
                    <a:schemeClr val="bg1">
                      <a:lumMod val="95000"/>
                    </a:schemeClr>
                  </a:solidFill>
                  <a:latin typeface="Franklin Gothic Demi Cond" panose="020B0706030402020204" pitchFamily="34" charset="0"/>
                </a:rPr>
                <a:t>3</a:t>
              </a:r>
              <a:endParaRPr lang="en-US" sz="1600" b="1" u="sng" dirty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endParaRP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1238534" y="3954542"/>
            <a:ext cx="480053" cy="338554"/>
            <a:chOff x="1035887" y="1077469"/>
            <a:chExt cx="360040" cy="338554"/>
          </a:xfrm>
        </p:grpSpPr>
        <p:sp>
          <p:nvSpPr>
            <p:cNvPr id="92" name="Oval 91"/>
            <p:cNvSpPr/>
            <p:nvPr/>
          </p:nvSpPr>
          <p:spPr>
            <a:xfrm>
              <a:off x="1078587" y="1108775"/>
              <a:ext cx="288032" cy="288032"/>
            </a:xfrm>
            <a:prstGeom prst="ellipse">
              <a:avLst/>
            </a:prstGeom>
            <a:solidFill>
              <a:srgbClr val="FA6D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Franklin Gothic Demi Cond" panose="020B0706030402020204" pitchFamily="34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1035887" y="1077469"/>
              <a:ext cx="360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R" sz="1600" b="1" dirty="0" smtClean="0">
                  <a:solidFill>
                    <a:schemeClr val="bg1">
                      <a:lumMod val="95000"/>
                    </a:schemeClr>
                  </a:solidFill>
                  <a:latin typeface="Franklin Gothic Demi Cond" panose="020B0706030402020204" pitchFamily="34" charset="0"/>
                </a:rPr>
                <a:t>4</a:t>
              </a:r>
              <a:endParaRPr lang="en-US" sz="1600" b="1" u="sng" dirty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1238534" y="4356766"/>
            <a:ext cx="480053" cy="338554"/>
            <a:chOff x="1035887" y="1077469"/>
            <a:chExt cx="360040" cy="338554"/>
          </a:xfrm>
        </p:grpSpPr>
        <p:sp>
          <p:nvSpPr>
            <p:cNvPr id="95" name="Oval 94"/>
            <p:cNvSpPr/>
            <p:nvPr/>
          </p:nvSpPr>
          <p:spPr>
            <a:xfrm>
              <a:off x="1078587" y="1108775"/>
              <a:ext cx="288032" cy="288032"/>
            </a:xfrm>
            <a:prstGeom prst="ellipse">
              <a:avLst/>
            </a:prstGeom>
            <a:solidFill>
              <a:srgbClr val="FA6D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Franklin Gothic Demi Cond" panose="020B0706030402020204" pitchFamily="34" charset="0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1035887" y="1077469"/>
              <a:ext cx="360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R" sz="1600" b="1" dirty="0" smtClean="0">
                  <a:solidFill>
                    <a:schemeClr val="bg1">
                      <a:lumMod val="95000"/>
                    </a:schemeClr>
                  </a:solidFill>
                  <a:latin typeface="Franklin Gothic Demi Cond" panose="020B0706030402020204" pitchFamily="34" charset="0"/>
                </a:rPr>
                <a:t>5</a:t>
              </a:r>
              <a:endParaRPr lang="en-US" sz="1600" b="1" u="sng" dirty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3407701" y="4356766"/>
            <a:ext cx="480053" cy="338554"/>
            <a:chOff x="1035887" y="1077469"/>
            <a:chExt cx="360040" cy="338554"/>
          </a:xfrm>
        </p:grpSpPr>
        <p:sp>
          <p:nvSpPr>
            <p:cNvPr id="98" name="Oval 97"/>
            <p:cNvSpPr/>
            <p:nvPr/>
          </p:nvSpPr>
          <p:spPr>
            <a:xfrm>
              <a:off x="1078587" y="1108775"/>
              <a:ext cx="288032" cy="288032"/>
            </a:xfrm>
            <a:prstGeom prst="ellipse">
              <a:avLst/>
            </a:prstGeom>
            <a:solidFill>
              <a:srgbClr val="FA6D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Franklin Gothic Demi Cond" panose="020B0706030402020204" pitchFamily="34" charset="0"/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035887" y="1077469"/>
              <a:ext cx="360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R" sz="1600" b="1" dirty="0" smtClean="0">
                  <a:solidFill>
                    <a:schemeClr val="bg1">
                      <a:lumMod val="95000"/>
                    </a:schemeClr>
                  </a:solidFill>
                  <a:latin typeface="Franklin Gothic Demi Cond" panose="020B0706030402020204" pitchFamily="34" charset="0"/>
                </a:rPr>
                <a:t>6</a:t>
              </a:r>
              <a:endParaRPr lang="en-US" sz="1600" b="1" u="sng" dirty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2975654" y="4746630"/>
            <a:ext cx="480053" cy="338554"/>
            <a:chOff x="1035887" y="1077469"/>
            <a:chExt cx="360040" cy="338554"/>
          </a:xfrm>
        </p:grpSpPr>
        <p:sp>
          <p:nvSpPr>
            <p:cNvPr id="101" name="Oval 100"/>
            <p:cNvSpPr/>
            <p:nvPr/>
          </p:nvSpPr>
          <p:spPr>
            <a:xfrm>
              <a:off x="1078587" y="1108775"/>
              <a:ext cx="288032" cy="288032"/>
            </a:xfrm>
            <a:prstGeom prst="ellipse">
              <a:avLst/>
            </a:prstGeom>
            <a:solidFill>
              <a:srgbClr val="FA6D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Franklin Gothic Demi Cond" panose="020B0706030402020204" pitchFamily="34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035887" y="1077469"/>
              <a:ext cx="360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R" sz="1600" b="1" dirty="0" smtClean="0">
                  <a:solidFill>
                    <a:schemeClr val="bg1">
                      <a:lumMod val="95000"/>
                    </a:schemeClr>
                  </a:solidFill>
                  <a:latin typeface="Franklin Gothic Demi Cond" panose="020B0706030402020204" pitchFamily="34" charset="0"/>
                </a:rPr>
                <a:t>7</a:t>
              </a:r>
              <a:endParaRPr lang="en-US" sz="1600" b="1" u="sng" dirty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endParaRP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2975654" y="5051503"/>
            <a:ext cx="480053" cy="338554"/>
            <a:chOff x="1035887" y="1077469"/>
            <a:chExt cx="360040" cy="338554"/>
          </a:xfrm>
        </p:grpSpPr>
        <p:sp>
          <p:nvSpPr>
            <p:cNvPr id="104" name="Oval 103"/>
            <p:cNvSpPr/>
            <p:nvPr/>
          </p:nvSpPr>
          <p:spPr>
            <a:xfrm>
              <a:off x="1078587" y="1108775"/>
              <a:ext cx="288032" cy="288032"/>
            </a:xfrm>
            <a:prstGeom prst="ellipse">
              <a:avLst/>
            </a:prstGeom>
            <a:solidFill>
              <a:srgbClr val="FA6D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Franklin Gothic Demi Cond" panose="020B0706030402020204" pitchFamily="34" charset="0"/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1035887" y="1077469"/>
              <a:ext cx="360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R" sz="1600" b="1" dirty="0" smtClean="0">
                  <a:solidFill>
                    <a:schemeClr val="bg1">
                      <a:lumMod val="95000"/>
                    </a:schemeClr>
                  </a:solidFill>
                  <a:latin typeface="Franklin Gothic Demi Cond" panose="020B0706030402020204" pitchFamily="34" charset="0"/>
                </a:rPr>
                <a:t>8</a:t>
              </a:r>
              <a:endParaRPr lang="en-US" sz="1600" b="1" u="sng" dirty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endParaRP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6768075" y="5661248"/>
            <a:ext cx="576064" cy="338554"/>
            <a:chOff x="1006579" y="1077469"/>
            <a:chExt cx="432048" cy="338554"/>
          </a:xfrm>
        </p:grpSpPr>
        <p:sp>
          <p:nvSpPr>
            <p:cNvPr id="113" name="Oval 112"/>
            <p:cNvSpPr/>
            <p:nvPr/>
          </p:nvSpPr>
          <p:spPr>
            <a:xfrm>
              <a:off x="1078587" y="1108775"/>
              <a:ext cx="288032" cy="288032"/>
            </a:xfrm>
            <a:prstGeom prst="ellipse">
              <a:avLst/>
            </a:prstGeom>
            <a:solidFill>
              <a:srgbClr val="FA6D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Franklin Gothic Demi Cond" panose="020B0706030402020204" pitchFamily="34" charset="0"/>
              </a:endParaRP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1006579" y="1077469"/>
              <a:ext cx="43204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R" sz="1600" b="1" dirty="0" smtClean="0">
                  <a:solidFill>
                    <a:schemeClr val="bg1">
                      <a:lumMod val="95000"/>
                    </a:schemeClr>
                  </a:solidFill>
                  <a:latin typeface="Franklin Gothic Demi Cond" panose="020B0706030402020204" pitchFamily="34" charset="0"/>
                </a:rPr>
                <a:t>11</a:t>
              </a:r>
              <a:endParaRPr lang="en-US" sz="1600" b="1" u="sng" dirty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endParaRPr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9264352" y="5661248"/>
            <a:ext cx="576064" cy="338554"/>
            <a:chOff x="1006579" y="1077469"/>
            <a:chExt cx="432048" cy="338554"/>
          </a:xfrm>
        </p:grpSpPr>
        <p:sp>
          <p:nvSpPr>
            <p:cNvPr id="119" name="Oval 118"/>
            <p:cNvSpPr/>
            <p:nvPr/>
          </p:nvSpPr>
          <p:spPr>
            <a:xfrm>
              <a:off x="1078587" y="1108775"/>
              <a:ext cx="288032" cy="288032"/>
            </a:xfrm>
            <a:prstGeom prst="ellipse">
              <a:avLst/>
            </a:prstGeom>
            <a:solidFill>
              <a:srgbClr val="FA6D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Franklin Gothic Demi Cond" panose="020B0706030402020204" pitchFamily="34" charset="0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1006579" y="1077469"/>
              <a:ext cx="43204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R" sz="1600" b="1" dirty="0" smtClean="0">
                  <a:solidFill>
                    <a:schemeClr val="bg1">
                      <a:lumMod val="95000"/>
                    </a:schemeClr>
                  </a:solidFill>
                  <a:latin typeface="Franklin Gothic Demi Cond" panose="020B0706030402020204" pitchFamily="34" charset="0"/>
                </a:rPr>
                <a:t>12</a:t>
              </a:r>
              <a:endParaRPr lang="en-US" sz="1600" b="1" u="sng" dirty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4079776" y="6021288"/>
            <a:ext cx="576064" cy="338554"/>
            <a:chOff x="1006579" y="1077469"/>
            <a:chExt cx="432048" cy="338554"/>
          </a:xfrm>
        </p:grpSpPr>
        <p:sp>
          <p:nvSpPr>
            <p:cNvPr id="122" name="Oval 121"/>
            <p:cNvSpPr/>
            <p:nvPr/>
          </p:nvSpPr>
          <p:spPr>
            <a:xfrm>
              <a:off x="1078587" y="1108775"/>
              <a:ext cx="288032" cy="288032"/>
            </a:xfrm>
            <a:prstGeom prst="ellipse">
              <a:avLst/>
            </a:prstGeom>
            <a:solidFill>
              <a:srgbClr val="FA6D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Franklin Gothic Demi Cond" panose="020B0706030402020204" pitchFamily="34" charset="0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1006579" y="1077469"/>
              <a:ext cx="43204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R" sz="1600" b="1" dirty="0" smtClean="0">
                  <a:solidFill>
                    <a:schemeClr val="bg1">
                      <a:lumMod val="95000"/>
                    </a:schemeClr>
                  </a:solidFill>
                  <a:latin typeface="Franklin Gothic Demi Cond" panose="020B0706030402020204" pitchFamily="34" charset="0"/>
                </a:rPr>
                <a:t>10</a:t>
              </a:r>
              <a:endParaRPr lang="en-US" sz="1600" b="1" u="sng" dirty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2927648" y="5373216"/>
            <a:ext cx="480053" cy="338554"/>
            <a:chOff x="1035887" y="1077469"/>
            <a:chExt cx="360040" cy="338554"/>
          </a:xfrm>
        </p:grpSpPr>
        <p:sp>
          <p:nvSpPr>
            <p:cNvPr id="46" name="Oval 45"/>
            <p:cNvSpPr/>
            <p:nvPr/>
          </p:nvSpPr>
          <p:spPr>
            <a:xfrm>
              <a:off x="1078587" y="1108775"/>
              <a:ext cx="288032" cy="288032"/>
            </a:xfrm>
            <a:prstGeom prst="ellipse">
              <a:avLst/>
            </a:prstGeom>
            <a:solidFill>
              <a:srgbClr val="FA6D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Franklin Gothic Demi Cond" panose="020B0706030402020204" pitchFamily="34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035887" y="1077469"/>
              <a:ext cx="360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R" sz="1600" b="1" dirty="0" smtClean="0">
                  <a:solidFill>
                    <a:schemeClr val="bg1">
                      <a:lumMod val="95000"/>
                    </a:schemeClr>
                  </a:solidFill>
                  <a:latin typeface="Franklin Gothic Demi Cond" panose="020B0706030402020204" pitchFamily="34" charset="0"/>
                </a:rPr>
                <a:t>9</a:t>
              </a:r>
              <a:endParaRPr lang="en-US" sz="1600" b="1" u="sng" dirty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164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Box 43"/>
          <p:cNvSpPr txBox="1"/>
          <p:nvPr/>
        </p:nvSpPr>
        <p:spPr>
          <a:xfrm>
            <a:off x="1121859" y="444013"/>
            <a:ext cx="93879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600" kern="5000" spc="5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Fecha y nombre del curso: </a:t>
            </a:r>
            <a:r>
              <a:rPr lang="es-CR" sz="1600" kern="5000" spc="50" dirty="0" smtClean="0">
                <a:solidFill>
                  <a:srgbClr val="7F7F7F"/>
                </a:solidFill>
                <a:latin typeface="Calibri"/>
                <a:cs typeface="Calibri"/>
              </a:rPr>
              <a:t>Fecha de creación y nombre del curso.</a:t>
            </a:r>
            <a:endParaRPr lang="en-US" sz="1600" u="sng" kern="5000" dirty="0">
              <a:solidFill>
                <a:srgbClr val="7F7F7F"/>
              </a:solidFill>
              <a:latin typeface="Calibri"/>
              <a:cs typeface="Calibri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121859" y="1035883"/>
            <a:ext cx="93879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600" kern="5000" spc="5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Asignación de voz: </a:t>
            </a:r>
            <a:r>
              <a:rPr lang="es-CR" sz="1600" kern="5000" spc="50" dirty="0">
                <a:solidFill>
                  <a:srgbClr val="7F7F7F"/>
                </a:solidFill>
                <a:latin typeface="Calibri"/>
                <a:cs typeface="Calibri"/>
              </a:rPr>
              <a:t>Conceptualización </a:t>
            </a:r>
            <a:r>
              <a:rPr lang="es-CR" sz="1600" kern="5000" spc="50" dirty="0" smtClean="0">
                <a:solidFill>
                  <a:srgbClr val="7F7F7F"/>
                </a:solidFill>
                <a:latin typeface="Calibri"/>
                <a:cs typeface="Calibri"/>
              </a:rPr>
              <a:t>de caracteres. </a:t>
            </a:r>
            <a:r>
              <a:rPr lang="es-CR" sz="1600" kern="5000" spc="50" dirty="0">
                <a:solidFill>
                  <a:srgbClr val="7F7F7F"/>
                </a:solidFill>
                <a:latin typeface="Calibri"/>
                <a:cs typeface="Calibri"/>
              </a:rPr>
              <a:t>Esto significa crear los detalles sobre la vida y la historia de un personaje.</a:t>
            </a:r>
            <a:endParaRPr lang="en-US" sz="1600" u="sng" kern="5000" dirty="0">
              <a:solidFill>
                <a:srgbClr val="7F7F7F"/>
              </a:solidFill>
              <a:latin typeface="Calibri"/>
              <a:cs typeface="Calibri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121859" y="1904749"/>
            <a:ext cx="93879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600" kern="5000" spc="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Módulo: </a:t>
            </a:r>
            <a:r>
              <a:rPr lang="es-CR" sz="1600" kern="5000" spc="50" dirty="0" smtClean="0">
                <a:solidFill>
                  <a:srgbClr val="7F7F7F"/>
                </a:solidFill>
                <a:latin typeface="Calibri"/>
                <a:cs typeface="Calibri"/>
              </a:rPr>
              <a:t>Nombre del módulo</a:t>
            </a:r>
            <a:endParaRPr lang="en-US" sz="1600" u="sng" kern="5000" dirty="0">
              <a:solidFill>
                <a:srgbClr val="7F7F7F"/>
              </a:solidFill>
              <a:latin typeface="Calibri"/>
              <a:cs typeface="Calibri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121859" y="2496618"/>
            <a:ext cx="93879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600" kern="5000" spc="5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Sección: </a:t>
            </a:r>
            <a:r>
              <a:rPr lang="es-CR" sz="1600" kern="5000" spc="50" dirty="0">
                <a:solidFill>
                  <a:schemeClr val="bg1">
                    <a:lumMod val="50000"/>
                  </a:schemeClr>
                </a:solidFill>
                <a:latin typeface="Calibri"/>
                <a:cs typeface="Calibri"/>
              </a:rPr>
              <a:t>Nombre de la sección.</a:t>
            </a:r>
            <a:endParaRPr lang="en-US" sz="1600" u="sng" kern="5000" dirty="0">
              <a:solidFill>
                <a:schemeClr val="bg1">
                  <a:lumMod val="5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121859" y="3088487"/>
            <a:ext cx="93879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600" kern="5000" spc="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Pantalla:  </a:t>
            </a:r>
            <a:r>
              <a:rPr lang="es-CR" sz="1600" kern="5000" dirty="0" smtClean="0">
                <a:solidFill>
                  <a:schemeClr val="bg1">
                    <a:lumMod val="50000"/>
                  </a:schemeClr>
                </a:solidFill>
                <a:latin typeface="Calibri"/>
                <a:cs typeface="Calibri"/>
              </a:rPr>
              <a:t>Nombre de la pantalla.</a:t>
            </a:r>
            <a:endParaRPr lang="en-US" sz="1600" u="sng" kern="5000" spc="50" dirty="0">
              <a:solidFill>
                <a:schemeClr val="bg1">
                  <a:lumMod val="5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121859" y="3680356"/>
            <a:ext cx="115028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600" kern="5000" spc="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Tipo de pantalla:  </a:t>
            </a:r>
            <a:r>
              <a:rPr lang="es-CR" sz="1600" kern="5000" dirty="0">
                <a:solidFill>
                  <a:schemeClr val="bg1">
                    <a:lumMod val="50000"/>
                  </a:schemeClr>
                </a:solidFill>
                <a:latin typeface="Calibri"/>
                <a:cs typeface="Calibri"/>
              </a:rPr>
              <a:t>Determina si se trata de una pantalla informativa, pantalla de exploración, </a:t>
            </a:r>
            <a:endParaRPr lang="es-CR" sz="1600" kern="5000" dirty="0" smtClean="0">
              <a:solidFill>
                <a:schemeClr val="bg1">
                  <a:lumMod val="50000"/>
                </a:schemeClr>
              </a:solidFill>
              <a:latin typeface="Calibri"/>
              <a:cs typeface="Calibri"/>
            </a:endParaRPr>
          </a:p>
          <a:p>
            <a:r>
              <a:rPr lang="es-CR" sz="1600" kern="5000" dirty="0" smtClean="0">
                <a:solidFill>
                  <a:schemeClr val="bg1">
                    <a:lumMod val="50000"/>
                  </a:schemeClr>
                </a:solidFill>
                <a:latin typeface="Calibri"/>
                <a:cs typeface="Calibri"/>
              </a:rPr>
              <a:t>pantalla </a:t>
            </a:r>
            <a:r>
              <a:rPr lang="es-CR" sz="1600" kern="5000" dirty="0">
                <a:solidFill>
                  <a:schemeClr val="bg1">
                    <a:lumMod val="50000"/>
                  </a:schemeClr>
                </a:solidFill>
                <a:latin typeface="Calibri"/>
                <a:cs typeface="Calibri"/>
              </a:rPr>
              <a:t>de vídeo, </a:t>
            </a:r>
            <a:r>
              <a:rPr lang="es-CR" sz="1600" kern="5000" dirty="0" smtClean="0">
                <a:solidFill>
                  <a:schemeClr val="bg1">
                    <a:lumMod val="50000"/>
                  </a:schemeClr>
                </a:solidFill>
                <a:latin typeface="Calibri"/>
                <a:cs typeface="Calibri"/>
              </a:rPr>
              <a:t>evaluación.</a:t>
            </a:r>
            <a:endParaRPr lang="en-US" sz="1600" u="sng" kern="5000" dirty="0">
              <a:solidFill>
                <a:schemeClr val="bg1">
                  <a:lumMod val="5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103445" y="4365104"/>
            <a:ext cx="108307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600" kern="5000" spc="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Gráficos Imágenes: </a:t>
            </a:r>
            <a:r>
              <a:rPr lang="es-CR" sz="1600" kern="5000" spc="50" dirty="0">
                <a:solidFill>
                  <a:srgbClr val="7F7F7F"/>
                </a:solidFill>
                <a:latin typeface="Calibri"/>
                <a:cs typeface="Calibri"/>
              </a:rPr>
              <a:t>La descripción </a:t>
            </a:r>
            <a:r>
              <a:rPr lang="es-CR" sz="1600" kern="5000" spc="50" dirty="0" smtClean="0">
                <a:solidFill>
                  <a:srgbClr val="7F7F7F"/>
                </a:solidFill>
                <a:latin typeface="Calibri"/>
                <a:cs typeface="Calibri"/>
              </a:rPr>
              <a:t>visual de la pantalla </a:t>
            </a:r>
            <a:r>
              <a:rPr lang="es-CR" sz="1600" kern="5000" spc="50" dirty="0">
                <a:solidFill>
                  <a:srgbClr val="7F7F7F"/>
                </a:solidFill>
                <a:latin typeface="Calibri"/>
                <a:cs typeface="Calibri"/>
              </a:rPr>
              <a:t>va aquí. También incluyen su </a:t>
            </a:r>
            <a:r>
              <a:rPr lang="es-CR" sz="1600" kern="5000" spc="50" dirty="0" smtClean="0">
                <a:solidFill>
                  <a:srgbClr val="7F7F7F"/>
                </a:solidFill>
                <a:latin typeface="Calibri"/>
                <a:cs typeface="Calibri"/>
              </a:rPr>
              <a:t>posicionamiento/ubicación </a:t>
            </a:r>
            <a:r>
              <a:rPr lang="es-CR" sz="1600" kern="5000" spc="50" dirty="0">
                <a:solidFill>
                  <a:srgbClr val="7F7F7F"/>
                </a:solidFill>
                <a:latin typeface="Calibri"/>
                <a:cs typeface="Calibri"/>
              </a:rPr>
              <a:t>en la pantalla. </a:t>
            </a:r>
            <a:endParaRPr lang="es-CR" sz="1600" kern="5000" dirty="0" smtClean="0">
              <a:solidFill>
                <a:srgbClr val="7F7F7F"/>
              </a:solidFill>
              <a:latin typeface="Calibri"/>
              <a:cs typeface="Calibri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103445" y="5301208"/>
            <a:ext cx="996669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600" kern="5000" spc="5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Voz de Narración: </a:t>
            </a:r>
            <a:r>
              <a:rPr lang="es-CR" sz="1600" kern="5000" spc="50" dirty="0" smtClean="0">
                <a:solidFill>
                  <a:srgbClr val="7F7F7F"/>
                </a:solidFill>
                <a:latin typeface="Calibri"/>
                <a:cs typeface="Calibri"/>
              </a:rPr>
              <a:t>Detalle </a:t>
            </a:r>
            <a:r>
              <a:rPr lang="es-CR" sz="1600" kern="5000" spc="50" dirty="0">
                <a:solidFill>
                  <a:srgbClr val="7F7F7F"/>
                </a:solidFill>
                <a:latin typeface="Calibri"/>
                <a:cs typeface="Calibri"/>
              </a:rPr>
              <a:t>si una voz masculina o femenina </a:t>
            </a:r>
            <a:r>
              <a:rPr lang="es-CR" sz="1600" kern="5000" spc="50" dirty="0" smtClean="0">
                <a:solidFill>
                  <a:srgbClr val="7F7F7F"/>
                </a:solidFill>
                <a:latin typeface="Calibri"/>
                <a:cs typeface="Calibri"/>
              </a:rPr>
              <a:t>narrará </a:t>
            </a:r>
            <a:r>
              <a:rPr lang="es-CR" sz="1600" kern="5000" spc="50" dirty="0">
                <a:solidFill>
                  <a:srgbClr val="7F7F7F"/>
                </a:solidFill>
                <a:latin typeface="Calibri"/>
                <a:cs typeface="Calibri"/>
              </a:rPr>
              <a:t>el audio, o incluso si habrá una combinación de hombre / mujer.</a:t>
            </a:r>
            <a:endParaRPr lang="en-US" sz="1600" u="sng" kern="5000" dirty="0">
              <a:solidFill>
                <a:srgbClr val="7F7F7F"/>
              </a:solidFill>
              <a:latin typeface="Calibri"/>
              <a:cs typeface="Calibri"/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536309" y="507450"/>
            <a:ext cx="480053" cy="338554"/>
            <a:chOff x="1035887" y="1077469"/>
            <a:chExt cx="360040" cy="338554"/>
          </a:xfrm>
        </p:grpSpPr>
        <p:sp>
          <p:nvSpPr>
            <p:cNvPr id="73" name="Oval 72"/>
            <p:cNvSpPr/>
            <p:nvPr/>
          </p:nvSpPr>
          <p:spPr>
            <a:xfrm>
              <a:off x="1078587" y="1108775"/>
              <a:ext cx="288032" cy="288032"/>
            </a:xfrm>
            <a:prstGeom prst="ellipse">
              <a:avLst/>
            </a:prstGeom>
            <a:solidFill>
              <a:srgbClr val="FA6D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Franklin Gothic Demi Cond" panose="020B0706030402020204" pitchFamily="34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1035887" y="1077469"/>
              <a:ext cx="360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R" sz="1600" b="1" dirty="0" smtClean="0">
                  <a:solidFill>
                    <a:schemeClr val="bg1">
                      <a:lumMod val="95000"/>
                    </a:schemeClr>
                  </a:solidFill>
                  <a:latin typeface="Franklin Gothic Demi Cond" panose="020B0706030402020204" pitchFamily="34" charset="0"/>
                </a:rPr>
                <a:t>1</a:t>
              </a:r>
              <a:endParaRPr lang="en-US" sz="1600" b="1" u="sng" dirty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36309" y="1074222"/>
            <a:ext cx="480053" cy="338554"/>
            <a:chOff x="1035887" y="1077469"/>
            <a:chExt cx="360040" cy="338554"/>
          </a:xfrm>
        </p:grpSpPr>
        <p:sp>
          <p:nvSpPr>
            <p:cNvPr id="76" name="Oval 75"/>
            <p:cNvSpPr/>
            <p:nvPr/>
          </p:nvSpPr>
          <p:spPr>
            <a:xfrm>
              <a:off x="1078587" y="1108775"/>
              <a:ext cx="288032" cy="288032"/>
            </a:xfrm>
            <a:prstGeom prst="ellipse">
              <a:avLst/>
            </a:prstGeom>
            <a:solidFill>
              <a:srgbClr val="FA6D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Franklin Gothic Demi Cond" panose="020B0706030402020204" pitchFamily="34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1035887" y="1077469"/>
              <a:ext cx="360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R" sz="1600" b="1" dirty="0" smtClean="0">
                  <a:solidFill>
                    <a:schemeClr val="bg1">
                      <a:lumMod val="95000"/>
                    </a:schemeClr>
                  </a:solidFill>
                  <a:latin typeface="Franklin Gothic Demi Cond" panose="020B0706030402020204" pitchFamily="34" charset="0"/>
                </a:rPr>
                <a:t>2</a:t>
              </a:r>
              <a:endParaRPr lang="en-US" sz="1600" b="1" u="sng" dirty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536309" y="1891257"/>
            <a:ext cx="480053" cy="338554"/>
            <a:chOff x="1035887" y="1077469"/>
            <a:chExt cx="360040" cy="338554"/>
          </a:xfrm>
        </p:grpSpPr>
        <p:sp>
          <p:nvSpPr>
            <p:cNvPr id="79" name="Oval 78"/>
            <p:cNvSpPr/>
            <p:nvPr/>
          </p:nvSpPr>
          <p:spPr>
            <a:xfrm>
              <a:off x="1078587" y="1108775"/>
              <a:ext cx="288032" cy="288032"/>
            </a:xfrm>
            <a:prstGeom prst="ellipse">
              <a:avLst/>
            </a:prstGeom>
            <a:solidFill>
              <a:srgbClr val="FA6D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Franklin Gothic Demi Cond" panose="020B0706030402020204" pitchFamily="34" charset="0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035887" y="1077469"/>
              <a:ext cx="360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R" sz="1600" b="1" dirty="0" smtClean="0">
                  <a:solidFill>
                    <a:schemeClr val="bg1">
                      <a:lumMod val="95000"/>
                    </a:schemeClr>
                  </a:solidFill>
                  <a:latin typeface="Franklin Gothic Demi Cond" panose="020B0706030402020204" pitchFamily="34" charset="0"/>
                </a:rPr>
                <a:t>3</a:t>
              </a:r>
              <a:endParaRPr lang="en-US" sz="1600" b="1" u="sng" dirty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536309" y="2492896"/>
            <a:ext cx="480053" cy="338554"/>
            <a:chOff x="1035887" y="1077469"/>
            <a:chExt cx="360040" cy="338554"/>
          </a:xfrm>
        </p:grpSpPr>
        <p:sp>
          <p:nvSpPr>
            <p:cNvPr id="82" name="Oval 81"/>
            <p:cNvSpPr/>
            <p:nvPr/>
          </p:nvSpPr>
          <p:spPr>
            <a:xfrm>
              <a:off x="1078587" y="1108775"/>
              <a:ext cx="288032" cy="288032"/>
            </a:xfrm>
            <a:prstGeom prst="ellipse">
              <a:avLst/>
            </a:prstGeom>
            <a:solidFill>
              <a:srgbClr val="FA6D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Franklin Gothic Demi Cond" panose="020B0706030402020204" pitchFamily="34" charset="0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1035887" y="1077469"/>
              <a:ext cx="360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R" sz="1600" b="1" dirty="0" smtClean="0">
                  <a:solidFill>
                    <a:schemeClr val="bg1">
                      <a:lumMod val="95000"/>
                    </a:schemeClr>
                  </a:solidFill>
                  <a:latin typeface="Franklin Gothic Demi Cond" panose="020B0706030402020204" pitchFamily="34" charset="0"/>
                </a:rPr>
                <a:t>4</a:t>
              </a:r>
              <a:endParaRPr lang="en-US" sz="1600" b="1" u="sng" dirty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536309" y="3088487"/>
            <a:ext cx="480053" cy="338554"/>
            <a:chOff x="1035887" y="1077469"/>
            <a:chExt cx="360040" cy="338554"/>
          </a:xfrm>
        </p:grpSpPr>
        <p:sp>
          <p:nvSpPr>
            <p:cNvPr id="85" name="Oval 84"/>
            <p:cNvSpPr/>
            <p:nvPr/>
          </p:nvSpPr>
          <p:spPr>
            <a:xfrm>
              <a:off x="1078587" y="1108775"/>
              <a:ext cx="288032" cy="288032"/>
            </a:xfrm>
            <a:prstGeom prst="ellipse">
              <a:avLst/>
            </a:prstGeom>
            <a:solidFill>
              <a:srgbClr val="FA6D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Franklin Gothic Demi Cond" panose="020B0706030402020204" pitchFamily="34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1035887" y="1077469"/>
              <a:ext cx="360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R" sz="1600" b="1" dirty="0" smtClean="0">
                  <a:solidFill>
                    <a:schemeClr val="bg1">
                      <a:lumMod val="95000"/>
                    </a:schemeClr>
                  </a:solidFill>
                  <a:latin typeface="Franklin Gothic Demi Cond" panose="020B0706030402020204" pitchFamily="34" charset="0"/>
                </a:rPr>
                <a:t>5</a:t>
              </a:r>
              <a:endParaRPr lang="en-US" sz="1600" b="1" u="sng" dirty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536309" y="3669442"/>
            <a:ext cx="480053" cy="338554"/>
            <a:chOff x="1035887" y="1077469"/>
            <a:chExt cx="360040" cy="338554"/>
          </a:xfrm>
        </p:grpSpPr>
        <p:sp>
          <p:nvSpPr>
            <p:cNvPr id="88" name="Oval 87"/>
            <p:cNvSpPr/>
            <p:nvPr/>
          </p:nvSpPr>
          <p:spPr>
            <a:xfrm>
              <a:off x="1078587" y="1108775"/>
              <a:ext cx="288032" cy="288032"/>
            </a:xfrm>
            <a:prstGeom prst="ellipse">
              <a:avLst/>
            </a:prstGeom>
            <a:solidFill>
              <a:srgbClr val="FA6D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Franklin Gothic Demi Cond" panose="020B0706030402020204" pitchFamily="34" charset="0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1035887" y="1077469"/>
              <a:ext cx="360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R" sz="1600" b="1" dirty="0" smtClean="0">
                  <a:solidFill>
                    <a:schemeClr val="bg1">
                      <a:lumMod val="95000"/>
                    </a:schemeClr>
                  </a:solidFill>
                  <a:latin typeface="Franklin Gothic Demi Cond" panose="020B0706030402020204" pitchFamily="34" charset="0"/>
                </a:rPr>
                <a:t>6</a:t>
              </a:r>
              <a:endParaRPr lang="en-US" sz="1600" b="1" u="sng" dirty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527382" y="4437112"/>
            <a:ext cx="480053" cy="338554"/>
            <a:chOff x="1035887" y="1077469"/>
            <a:chExt cx="360040" cy="338554"/>
          </a:xfrm>
        </p:grpSpPr>
        <p:sp>
          <p:nvSpPr>
            <p:cNvPr id="91" name="Oval 90"/>
            <p:cNvSpPr/>
            <p:nvPr/>
          </p:nvSpPr>
          <p:spPr>
            <a:xfrm>
              <a:off x="1078587" y="1108775"/>
              <a:ext cx="288032" cy="288032"/>
            </a:xfrm>
            <a:prstGeom prst="ellipse">
              <a:avLst/>
            </a:prstGeom>
            <a:solidFill>
              <a:srgbClr val="FA6D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Franklin Gothic Demi Cond" panose="020B0706030402020204" pitchFamily="34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1035887" y="1077469"/>
              <a:ext cx="360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R" sz="1600" b="1" dirty="0" smtClean="0">
                  <a:solidFill>
                    <a:schemeClr val="bg1">
                      <a:lumMod val="95000"/>
                    </a:schemeClr>
                  </a:solidFill>
                  <a:latin typeface="Franklin Gothic Demi Cond" panose="020B0706030402020204" pitchFamily="34" charset="0"/>
                </a:rPr>
                <a:t>7</a:t>
              </a:r>
              <a:endParaRPr lang="en-US" sz="1600" b="1" u="sng" dirty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27382" y="5301208"/>
            <a:ext cx="480053" cy="338554"/>
            <a:chOff x="1035887" y="1077469"/>
            <a:chExt cx="360040" cy="338554"/>
          </a:xfrm>
        </p:grpSpPr>
        <p:sp>
          <p:nvSpPr>
            <p:cNvPr id="94" name="Oval 93"/>
            <p:cNvSpPr/>
            <p:nvPr/>
          </p:nvSpPr>
          <p:spPr>
            <a:xfrm>
              <a:off x="1078587" y="1108775"/>
              <a:ext cx="288032" cy="288032"/>
            </a:xfrm>
            <a:prstGeom prst="ellipse">
              <a:avLst/>
            </a:prstGeom>
            <a:solidFill>
              <a:srgbClr val="FA6D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Franklin Gothic Demi Cond" panose="020B0706030402020204" pitchFamily="34" charset="0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1035887" y="1077469"/>
              <a:ext cx="360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R" sz="1600" b="1" dirty="0" smtClean="0">
                  <a:solidFill>
                    <a:schemeClr val="bg1">
                      <a:lumMod val="95000"/>
                    </a:schemeClr>
                  </a:solidFill>
                  <a:latin typeface="Franklin Gothic Demi Cond" panose="020B0706030402020204" pitchFamily="34" charset="0"/>
                </a:rPr>
                <a:t>8</a:t>
              </a:r>
              <a:endParaRPr lang="en-US" sz="1600" b="1" u="sng" dirty="0">
                <a:solidFill>
                  <a:schemeClr val="bg1">
                    <a:lumMod val="95000"/>
                  </a:schemeClr>
                </a:solidFill>
                <a:latin typeface="Franklin Gothic Demi Cond" panose="020B07060304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032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/>
          <p:cNvSpPr txBox="1"/>
          <p:nvPr/>
        </p:nvSpPr>
        <p:spPr>
          <a:xfrm>
            <a:off x="1121859" y="444013"/>
            <a:ext cx="10734781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600" kern="5000" spc="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Notas de audio: </a:t>
            </a:r>
            <a:r>
              <a:rPr lang="es-CR" sz="1600" kern="5000" spc="50" dirty="0">
                <a:solidFill>
                  <a:srgbClr val="7F7F7F"/>
                </a:solidFill>
                <a:latin typeface="Calibri"/>
                <a:cs typeface="Calibri"/>
              </a:rPr>
              <a:t>Esta sección </a:t>
            </a:r>
            <a:r>
              <a:rPr lang="es-CR" sz="1600" kern="5000" spc="50" dirty="0" smtClean="0">
                <a:solidFill>
                  <a:srgbClr val="7F7F7F"/>
                </a:solidFill>
                <a:latin typeface="Calibri"/>
                <a:cs typeface="Calibri"/>
              </a:rPr>
              <a:t>incluye notas </a:t>
            </a:r>
            <a:r>
              <a:rPr lang="es-CR" sz="1600" kern="5000" spc="50" dirty="0">
                <a:solidFill>
                  <a:srgbClr val="7F7F7F"/>
                </a:solidFill>
                <a:latin typeface="Calibri"/>
                <a:cs typeface="Calibri"/>
              </a:rPr>
              <a:t>explicativas para el </a:t>
            </a:r>
            <a:r>
              <a:rPr lang="es-CR" sz="1600" kern="5000" spc="50" dirty="0" smtClean="0">
                <a:solidFill>
                  <a:srgbClr val="7F7F7F"/>
                </a:solidFill>
                <a:latin typeface="Calibri"/>
                <a:cs typeface="Calibri"/>
              </a:rPr>
              <a:t>narrador, como la pronunciación </a:t>
            </a:r>
            <a:r>
              <a:rPr lang="es-CR" sz="1600" kern="5000" spc="50" dirty="0">
                <a:solidFill>
                  <a:srgbClr val="7F7F7F"/>
                </a:solidFill>
                <a:latin typeface="Calibri"/>
                <a:cs typeface="Calibri"/>
              </a:rPr>
              <a:t>de términos y acrónimos que pueden ser desconocidos para el narrador.</a:t>
            </a:r>
            <a:endParaRPr lang="en-US" sz="1600" u="sng" kern="5000" dirty="0">
              <a:solidFill>
                <a:srgbClr val="7F7F7F"/>
              </a:solidFill>
              <a:latin typeface="Calibri"/>
              <a:cs typeface="Calibri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121859" y="1318996"/>
            <a:ext cx="107347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600" kern="5000" spc="5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Notas de navegación: </a:t>
            </a:r>
            <a:r>
              <a:rPr lang="es-CR" sz="1600" kern="5000" spc="50" dirty="0">
                <a:solidFill>
                  <a:srgbClr val="7F7F7F"/>
                </a:solidFill>
                <a:latin typeface="Calibri"/>
                <a:cs typeface="Calibri"/>
              </a:rPr>
              <a:t>Estas son las instrucciones de navegación / interacción, es decir, todo lo que un alumno puede o debe hacer en la </a:t>
            </a:r>
            <a:r>
              <a:rPr lang="es-CR" sz="1600" kern="5000" spc="50" dirty="0" smtClean="0">
                <a:solidFill>
                  <a:srgbClr val="7F7F7F"/>
                </a:solidFill>
                <a:latin typeface="Calibri"/>
                <a:cs typeface="Calibri"/>
              </a:rPr>
              <a:t>pantalla (por ejemplo botones).</a:t>
            </a:r>
            <a:endParaRPr lang="en-US" sz="1600" u="sng" kern="5000" dirty="0">
              <a:solidFill>
                <a:srgbClr val="7F7F7F"/>
              </a:solidFill>
              <a:latin typeface="Calibri"/>
              <a:cs typeface="Calibri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121859" y="2193978"/>
            <a:ext cx="1025472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600" kern="5000" spc="5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Contenido: </a:t>
            </a:r>
            <a:r>
              <a:rPr lang="es-CR" sz="1600" kern="5000" spc="50" dirty="0">
                <a:solidFill>
                  <a:srgbClr val="7F7F7F"/>
                </a:solidFill>
                <a:latin typeface="Calibri"/>
                <a:cs typeface="Calibri"/>
              </a:rPr>
              <a:t>El texto, en su totalidad, tal como </a:t>
            </a:r>
            <a:r>
              <a:rPr lang="es-CR" sz="1600" kern="5000" spc="50" dirty="0" smtClean="0">
                <a:solidFill>
                  <a:srgbClr val="7F7F7F"/>
                </a:solidFill>
                <a:latin typeface="Calibri"/>
                <a:cs typeface="Calibri"/>
              </a:rPr>
              <a:t>aparecerá </a:t>
            </a:r>
            <a:r>
              <a:rPr lang="es-CR" sz="1600" kern="5000" spc="50" dirty="0">
                <a:solidFill>
                  <a:srgbClr val="7F7F7F"/>
                </a:solidFill>
                <a:latin typeface="Calibri"/>
                <a:cs typeface="Calibri"/>
              </a:rPr>
              <a:t>en la pantalla. Incluye instrucciones que los estudiantes verán, como "Haga clic en </a:t>
            </a:r>
            <a:r>
              <a:rPr lang="es-CR" sz="1600" kern="5000" spc="50" dirty="0" smtClean="0">
                <a:solidFill>
                  <a:srgbClr val="7F7F7F"/>
                </a:solidFill>
                <a:latin typeface="Calibri"/>
                <a:cs typeface="Calibri"/>
              </a:rPr>
              <a:t>SIGUIENTE </a:t>
            </a:r>
            <a:r>
              <a:rPr lang="es-CR" sz="1600" kern="5000" spc="50" dirty="0">
                <a:solidFill>
                  <a:srgbClr val="7F7F7F"/>
                </a:solidFill>
                <a:latin typeface="Calibri"/>
                <a:cs typeface="Calibri"/>
              </a:rPr>
              <a:t>para obtener más información". </a:t>
            </a:r>
            <a:endParaRPr lang="en-US" sz="1600" u="sng" kern="5000" dirty="0">
              <a:solidFill>
                <a:srgbClr val="7F7F7F"/>
              </a:solidFill>
              <a:latin typeface="Calibri"/>
              <a:cs typeface="Calibri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21859" y="3318083"/>
            <a:ext cx="10734781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600" kern="5000" spc="5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Demi Cond" panose="020B0706030402020204" pitchFamily="34" charset="0"/>
              </a:rPr>
              <a:t>Narración / Audio: </a:t>
            </a:r>
            <a:r>
              <a:rPr lang="es-CR" sz="1600" kern="5000" spc="50" dirty="0">
                <a:solidFill>
                  <a:srgbClr val="7F7F7F"/>
                </a:solidFill>
                <a:latin typeface="Calibri"/>
                <a:cs typeface="Calibri"/>
              </a:rPr>
              <a:t>Indica el texto que </a:t>
            </a:r>
            <a:r>
              <a:rPr lang="es-CR" sz="1600" kern="5000" spc="50" dirty="0" smtClean="0">
                <a:solidFill>
                  <a:srgbClr val="7F7F7F"/>
                </a:solidFill>
                <a:latin typeface="Calibri"/>
                <a:cs typeface="Calibri"/>
              </a:rPr>
              <a:t>será grabado en </a:t>
            </a:r>
            <a:r>
              <a:rPr lang="es-CR" sz="1600" kern="5000" spc="50" dirty="0">
                <a:solidFill>
                  <a:srgbClr val="7F7F7F"/>
                </a:solidFill>
                <a:latin typeface="Calibri"/>
                <a:cs typeface="Calibri"/>
              </a:rPr>
              <a:t>cada pantalla. </a:t>
            </a:r>
            <a:r>
              <a:rPr lang="es-CR" sz="1600" kern="5000" spc="50" dirty="0" smtClean="0">
                <a:solidFill>
                  <a:srgbClr val="7F7F7F"/>
                </a:solidFill>
                <a:latin typeface="Calibri"/>
                <a:cs typeface="Calibri"/>
              </a:rPr>
              <a:t>Tenga </a:t>
            </a:r>
            <a:r>
              <a:rPr lang="es-CR" sz="1600" kern="5000" spc="50" dirty="0">
                <a:solidFill>
                  <a:srgbClr val="7F7F7F"/>
                </a:solidFill>
                <a:latin typeface="Calibri"/>
                <a:cs typeface="Calibri"/>
              </a:rPr>
              <a:t>en cuenta que el "Contenido" y </a:t>
            </a:r>
            <a:r>
              <a:rPr lang="es-CR" sz="1600" kern="5000" spc="50" dirty="0" smtClean="0">
                <a:solidFill>
                  <a:srgbClr val="7F7F7F"/>
                </a:solidFill>
                <a:latin typeface="Calibri"/>
                <a:cs typeface="Calibri"/>
              </a:rPr>
              <a:t>el Audio no </a:t>
            </a:r>
            <a:r>
              <a:rPr lang="es-CR" sz="1600" kern="5000" spc="50" dirty="0">
                <a:solidFill>
                  <a:srgbClr val="7F7F7F"/>
                </a:solidFill>
                <a:latin typeface="Calibri"/>
                <a:cs typeface="Calibri"/>
              </a:rPr>
              <a:t>son necesariamente los mismos.</a:t>
            </a:r>
            <a:endParaRPr lang="en-US" sz="1600" u="sng" kern="5000" dirty="0">
              <a:solidFill>
                <a:srgbClr val="7F7F7F"/>
              </a:solidFill>
              <a:latin typeface="Calibri"/>
              <a:cs typeface="Calibri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40299" y="507450"/>
            <a:ext cx="576064" cy="3162202"/>
            <a:chOff x="341530" y="507450"/>
            <a:chExt cx="432048" cy="3162202"/>
          </a:xfrm>
        </p:grpSpPr>
        <p:grpSp>
          <p:nvGrpSpPr>
            <p:cNvPr id="47" name="Group 46"/>
            <p:cNvGrpSpPr/>
            <p:nvPr/>
          </p:nvGrpSpPr>
          <p:grpSpPr>
            <a:xfrm>
              <a:off x="377534" y="507450"/>
              <a:ext cx="360040" cy="338554"/>
              <a:chOff x="1035887" y="1077469"/>
              <a:chExt cx="360040" cy="338554"/>
            </a:xfrm>
          </p:grpSpPr>
          <p:sp>
            <p:nvSpPr>
              <p:cNvPr id="48" name="Oval 47"/>
              <p:cNvSpPr/>
              <p:nvPr/>
            </p:nvSpPr>
            <p:spPr>
              <a:xfrm>
                <a:off x="1078587" y="1108775"/>
                <a:ext cx="288032" cy="288032"/>
              </a:xfrm>
              <a:prstGeom prst="ellipse">
                <a:avLst/>
              </a:prstGeom>
              <a:solidFill>
                <a:srgbClr val="FA6D2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latin typeface="Franklin Gothic Demi Cond" panose="020B0706030402020204" pitchFamily="34" charset="0"/>
                </a:endParaRP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1035887" y="1077469"/>
                <a:ext cx="3600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CR" sz="1600" b="1" dirty="0" smtClean="0">
                    <a:solidFill>
                      <a:schemeClr val="bg1">
                        <a:lumMod val="95000"/>
                      </a:schemeClr>
                    </a:solidFill>
                    <a:latin typeface="Franklin Gothic Demi Cond" panose="020B0706030402020204" pitchFamily="34" charset="0"/>
                  </a:rPr>
                  <a:t>9</a:t>
                </a:r>
                <a:endParaRPr lang="en-US" sz="1600" b="1" u="sng" dirty="0">
                  <a:solidFill>
                    <a:schemeClr val="bg1">
                      <a:lumMod val="95000"/>
                    </a:schemeClr>
                  </a:solidFill>
                  <a:latin typeface="Franklin Gothic Demi Cond" panose="020B0706030402020204" pitchFamily="34" charset="0"/>
                </a:endParaRPr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>
              <a:off x="341530" y="1350623"/>
              <a:ext cx="432048" cy="338554"/>
              <a:chOff x="1006579" y="1077469"/>
              <a:chExt cx="432048" cy="338554"/>
            </a:xfrm>
          </p:grpSpPr>
          <p:sp>
            <p:nvSpPr>
              <p:cNvPr id="54" name="Oval 53"/>
              <p:cNvSpPr/>
              <p:nvPr/>
            </p:nvSpPr>
            <p:spPr>
              <a:xfrm>
                <a:off x="1078587" y="1108775"/>
                <a:ext cx="288032" cy="288032"/>
              </a:xfrm>
              <a:prstGeom prst="ellipse">
                <a:avLst/>
              </a:prstGeom>
              <a:solidFill>
                <a:srgbClr val="FA6D2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latin typeface="Franklin Gothic Demi Cond" panose="020B0706030402020204" pitchFamily="34" charset="0"/>
                </a:endParaRP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1006579" y="1077469"/>
                <a:ext cx="43204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CR" sz="1600" b="1" dirty="0" smtClean="0">
                    <a:solidFill>
                      <a:schemeClr val="bg1">
                        <a:lumMod val="95000"/>
                      </a:schemeClr>
                    </a:solidFill>
                    <a:latin typeface="Franklin Gothic Demi Cond" panose="020B0706030402020204" pitchFamily="34" charset="0"/>
                  </a:rPr>
                  <a:t>10</a:t>
                </a:r>
                <a:endParaRPr lang="en-US" sz="1600" b="1" u="sng" dirty="0">
                  <a:solidFill>
                    <a:schemeClr val="bg1">
                      <a:lumMod val="95000"/>
                    </a:schemeClr>
                  </a:solidFill>
                  <a:latin typeface="Franklin Gothic Demi Cond" panose="020B0706030402020204" pitchFamily="34" charset="0"/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341530" y="2213540"/>
              <a:ext cx="432048" cy="338554"/>
              <a:chOff x="1006579" y="1077469"/>
              <a:chExt cx="432048" cy="338554"/>
            </a:xfrm>
          </p:grpSpPr>
          <p:sp>
            <p:nvSpPr>
              <p:cNvPr id="57" name="Oval 56"/>
              <p:cNvSpPr/>
              <p:nvPr/>
            </p:nvSpPr>
            <p:spPr>
              <a:xfrm>
                <a:off x="1078587" y="1108775"/>
                <a:ext cx="288032" cy="288032"/>
              </a:xfrm>
              <a:prstGeom prst="ellipse">
                <a:avLst/>
              </a:prstGeom>
              <a:solidFill>
                <a:srgbClr val="FA6D2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latin typeface="Franklin Gothic Demi Cond" panose="020B0706030402020204" pitchFamily="34" charset="0"/>
                </a:endParaRP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1006579" y="1077469"/>
                <a:ext cx="43204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CR" sz="1600" b="1" dirty="0" smtClean="0">
                    <a:solidFill>
                      <a:schemeClr val="bg1">
                        <a:lumMod val="95000"/>
                      </a:schemeClr>
                    </a:solidFill>
                    <a:latin typeface="Franklin Gothic Demi Cond" panose="020B0706030402020204" pitchFamily="34" charset="0"/>
                  </a:rPr>
                  <a:t>11</a:t>
                </a:r>
                <a:endParaRPr lang="en-US" sz="1600" b="1" u="sng" dirty="0">
                  <a:solidFill>
                    <a:schemeClr val="bg1">
                      <a:lumMod val="95000"/>
                    </a:schemeClr>
                  </a:solidFill>
                  <a:latin typeface="Franklin Gothic Demi Cond" panose="020B0706030402020204" pitchFamily="34" charset="0"/>
                </a:endParaRPr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>
              <a:off x="341530" y="3331098"/>
              <a:ext cx="432048" cy="338554"/>
              <a:chOff x="1006579" y="1077469"/>
              <a:chExt cx="432048" cy="338554"/>
            </a:xfrm>
          </p:grpSpPr>
          <p:sp>
            <p:nvSpPr>
              <p:cNvPr id="60" name="Oval 59"/>
              <p:cNvSpPr/>
              <p:nvPr/>
            </p:nvSpPr>
            <p:spPr>
              <a:xfrm>
                <a:off x="1078587" y="1108775"/>
                <a:ext cx="288032" cy="288032"/>
              </a:xfrm>
              <a:prstGeom prst="ellipse">
                <a:avLst/>
              </a:prstGeom>
              <a:solidFill>
                <a:srgbClr val="FA6D2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latin typeface="Franklin Gothic Demi Cond" panose="020B0706030402020204" pitchFamily="34" charset="0"/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1006579" y="1077469"/>
                <a:ext cx="43204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CR" sz="1600" b="1" dirty="0" smtClean="0">
                    <a:solidFill>
                      <a:schemeClr val="bg1">
                        <a:lumMod val="95000"/>
                      </a:schemeClr>
                    </a:solidFill>
                    <a:latin typeface="Franklin Gothic Demi Cond" panose="020B0706030402020204" pitchFamily="34" charset="0"/>
                  </a:rPr>
                  <a:t>12</a:t>
                </a:r>
                <a:endParaRPr lang="en-US" sz="1600" b="1" u="sng" dirty="0">
                  <a:solidFill>
                    <a:schemeClr val="bg1">
                      <a:lumMod val="95000"/>
                    </a:schemeClr>
                  </a:solidFill>
                  <a:latin typeface="Franklin Gothic Demi Cond" panose="020B07060304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3211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24" y="1873228"/>
            <a:ext cx="10466522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s-ES_tradnl" dirty="0" smtClean="0">
                <a:solidFill>
                  <a:srgbClr val="24572B"/>
                </a:solidFill>
                <a:latin typeface="Calibri" charset="0"/>
                <a:ea typeface="Calibri" charset="0"/>
                <a:cs typeface="Calibri" charset="0"/>
              </a:rPr>
              <a:t/>
            </a:r>
            <a:br>
              <a:rPr lang="es-ES_tradnl" dirty="0" smtClean="0">
                <a:solidFill>
                  <a:srgbClr val="24572B"/>
                </a:solidFill>
                <a:latin typeface="Calibri" charset="0"/>
                <a:ea typeface="Calibri" charset="0"/>
                <a:cs typeface="Calibri" charset="0"/>
              </a:rPr>
            </a:br>
            <a:r>
              <a:rPr lang="es-ES_tradnl" dirty="0" smtClean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EJEMPLO</a:t>
            </a:r>
            <a:endParaRPr lang="es-ES_tradnl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0815" y="5757863"/>
            <a:ext cx="2090370" cy="841374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1728788" y="3112925"/>
            <a:ext cx="8672512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728788" y="4398800"/>
            <a:ext cx="8672512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1092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7707479"/>
              </p:ext>
            </p:extLst>
          </p:nvPr>
        </p:nvGraphicFramePr>
        <p:xfrm>
          <a:off x="2495599" y="1340769"/>
          <a:ext cx="7200800" cy="22479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8225"/>
                <a:gridCol w="5612575"/>
              </a:tblGrid>
              <a:tr h="288032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700" b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ASIGNACIÓN DE VOZ</a:t>
                      </a:r>
                      <a:endParaRPr lang="en-US" sz="1700" b="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9AA4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844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CR" sz="1600" b="0" noProof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Personaje</a:t>
                      </a:r>
                      <a:endParaRPr lang="es-CR" sz="1600" b="0" noProof="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CR" sz="1600" b="0" noProof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Descripción</a:t>
                      </a:r>
                      <a:endParaRPr lang="es-CR" sz="1600" b="0" noProof="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</a:tr>
              <a:tr h="288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R" sz="1400" b="0" noProof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Carlos, el gerente de ventas</a:t>
                      </a:r>
                      <a:endParaRPr lang="es-CR" sz="1400" b="0" kern="1200" noProof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CR" sz="1400" b="0" kern="1200" noProof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R" sz="1400" b="0" kern="1200" noProof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Es una figura de autoridad en la empresa, que inspira confianza.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CR" sz="1400" b="0" kern="1200" noProof="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R" sz="1400" b="0" kern="1200" noProof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Tiene una actitud positiva contagiosa y trabaja duro para obtener resultados.</a:t>
                      </a:r>
                      <a:r>
                        <a:rPr lang="es-CR" sz="1400" b="0" kern="1200" baseline="0" noProof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endParaRPr lang="es-CR" sz="1400" b="0" kern="1200" noProof="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8829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n>
                            <a:noFill/>
                          </a:ln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en-US" sz="1400">
                        <a:ln>
                          <a:noFill/>
                        </a:ln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noFill/>
                          </a:ln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en-US" sz="1400" dirty="0">
                        <a:ln>
                          <a:noFill/>
                        </a:ln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28829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noFill/>
                          </a:ln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en-US" sz="1400" dirty="0">
                        <a:ln>
                          <a:noFill/>
                        </a:ln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n>
                            <a:noFill/>
                          </a:ln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en-US" sz="1400" dirty="0">
                        <a:ln>
                          <a:noFill/>
                        </a:ln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27381" y="163380"/>
            <a:ext cx="528058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7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Fecha:  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15 de </a:t>
            </a:r>
            <a:r>
              <a:rPr lang="en-US" sz="17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Enero</a:t>
            </a:r>
            <a:r>
              <a:rPr lang="en-US" sz="17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de 2017</a:t>
            </a:r>
            <a:endParaRPr lang="en-US" sz="1700" dirty="0">
              <a:solidFill>
                <a:schemeClr val="tx1">
                  <a:lumMod val="85000"/>
                  <a:lumOff val="15000"/>
                </a:schemeClr>
              </a:solidFill>
              <a:latin typeface="Calibri"/>
              <a:cs typeface="Calibri"/>
            </a:endParaRPr>
          </a:p>
          <a:p>
            <a:r>
              <a:rPr lang="es-CR" sz="17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Nombre del curso:  Cómo vender en línea</a:t>
            </a:r>
            <a:endParaRPr lang="en-US" sz="1700" dirty="0">
              <a:solidFill>
                <a:schemeClr val="tx1">
                  <a:lumMod val="85000"/>
                  <a:lumOff val="1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80043" y="163380"/>
            <a:ext cx="5280587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R" sz="17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Logo</a:t>
            </a:r>
            <a:endParaRPr lang="en-US" sz="1700" u="sng" dirty="0">
              <a:solidFill>
                <a:schemeClr val="tx1">
                  <a:lumMod val="85000"/>
                  <a:lumOff val="15000"/>
                </a:schemeClr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822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1788222"/>
              </p:ext>
            </p:extLst>
          </p:nvPr>
        </p:nvGraphicFramePr>
        <p:xfrm>
          <a:off x="1487487" y="188640"/>
          <a:ext cx="9217027" cy="49978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0215"/>
                <a:gridCol w="2496276"/>
                <a:gridCol w="2208247"/>
                <a:gridCol w="2592289"/>
              </a:tblGrid>
              <a:tr h="447799"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700" b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+mn-lt"/>
                          <a:cs typeface="Calibri"/>
                        </a:rPr>
                        <a:t>MÓDULO</a:t>
                      </a:r>
                      <a:r>
                        <a:rPr lang="es-MX" sz="1700" b="0" baseline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+mn-lt"/>
                          <a:cs typeface="Calibri"/>
                        </a:rPr>
                        <a:t> 1: VENTAS</a:t>
                      </a:r>
                      <a:endParaRPr lang="en-US" sz="1700" b="0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+mn-lt"/>
                        <a:ea typeface="Times New Roman"/>
                        <a:cs typeface="Calibri"/>
                      </a:endParaRPr>
                    </a:p>
                  </a:txBody>
                  <a:tcPr marL="16988" marR="16988"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9AA4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7799"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700" b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+mn-lt"/>
                          <a:cs typeface="Calibri"/>
                        </a:rPr>
                        <a:t>SECCIÓN 1: INTRODUCCIÓN</a:t>
                      </a:r>
                      <a:endParaRPr lang="en-US" sz="1700" b="0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+mn-lt"/>
                        <a:ea typeface="Times New Roman"/>
                        <a:cs typeface="Calibri"/>
                      </a:endParaRPr>
                    </a:p>
                  </a:txBody>
                  <a:tcPr marL="16988" marR="16988"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453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R" sz="1600" b="0" noProof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Nombre</a:t>
                      </a:r>
                      <a:r>
                        <a:rPr lang="es-CR" sz="1600" b="0" baseline="0" noProof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de la pantalla</a:t>
                      </a:r>
                      <a:endParaRPr lang="es-CR" sz="1600" b="0" noProof="0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16988" marR="16988"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R" sz="1600" b="0" noProof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Tipo de pantalla: Informativa</a:t>
                      </a:r>
                      <a:endParaRPr lang="es-CR" sz="1600" b="0" noProof="0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16988" marR="16988"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R" sz="1600" b="0" noProof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Texto </a:t>
                      </a:r>
                      <a:endParaRPr lang="es-CR" sz="1600" b="0" noProof="0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16988" marR="16988"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R" sz="1600" b="0" noProof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Narración/Audio</a:t>
                      </a:r>
                      <a:endParaRPr lang="es-CR" sz="1600" b="0" noProof="0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16988" marR="16988"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737551">
                <a:tc row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R" sz="1400" b="0" kern="1200" noProof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Pantalla #1: Objetivos de aprendizaje</a:t>
                      </a:r>
                      <a:endParaRPr lang="es-CR" sz="1400" b="0" noProof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16988" marR="16988" marT="0" marB="0" anchor="ctr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R" sz="1400" noProof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Gráficos/ Imágenes:</a:t>
                      </a:r>
                      <a:r>
                        <a:rPr lang="es-CR" sz="1400" baseline="0" noProof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r>
                        <a:rPr lang="es-CR" sz="1400" noProof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Utilizar una imagen de la nueva tienda virtual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CR" sz="1400" noProof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16988" marR="16988" marT="0" marB="0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R" sz="1400" noProof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 OBJETIVOS DE APRENDIZAJE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R" sz="1400" noProof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R" sz="1400" noProof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Al final de esta unidad usted será capaz de: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R" sz="1400" noProof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- Conocer las diferencias</a:t>
                      </a:r>
                      <a:r>
                        <a:rPr lang="es-CR" sz="1400" baseline="0" noProof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 entre la venta en línea y la venta presencial</a:t>
                      </a:r>
                      <a:endParaRPr lang="es-CR" sz="1400" noProof="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R" sz="1400" noProof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- Implementar mejores técnicas de comunicación con clientes virtuales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CR" sz="1400" noProof="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16988" marR="16988" marT="0" marB="0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rowSpan="4">
                  <a:txBody>
                    <a:bodyPr/>
                    <a:lstStyle/>
                    <a:p>
                      <a:r>
                        <a:rPr lang="es-CR" sz="1400" kern="1200" noProof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Vamos a comprobar lo que usted será capaz de hacer al final de esta unidad.</a:t>
                      </a:r>
                    </a:p>
                    <a:p>
                      <a:endParaRPr lang="es-CR" sz="1400" kern="1200" noProof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r>
                        <a:rPr lang="es-CR" sz="1400" kern="1200" noProof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Puede presionar el botón parpadeante para avanzar.</a:t>
                      </a:r>
                      <a:endParaRPr lang="es-CR" sz="1400" kern="1200" noProof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16988" marR="16988" marT="0" marB="0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9834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R" sz="1400" noProof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Voz de Narración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R" sz="1400" noProof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Voz masculina, conversacional</a:t>
                      </a:r>
                      <a:r>
                        <a:rPr lang="es-CR" sz="1400" baseline="0" noProof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 e informal</a:t>
                      </a:r>
                      <a:endParaRPr lang="es-CR" sz="1400" noProof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CR" sz="1400" noProof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16988" marR="16988" marT="0" marB="0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75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R" sz="1400" noProof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Voz de Narración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R" sz="1400" noProof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Utilizar tono entusiasta y amigable</a:t>
                      </a:r>
                      <a:endParaRPr lang="es-CR" sz="1400" noProof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16988" marR="16988" marT="0" marB="0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292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R" sz="1400" noProof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Notas de navegación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R" sz="1400" noProof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No se requiere interacción en esta pantalla.</a:t>
                      </a:r>
                      <a:endParaRPr lang="es-CR" sz="1400" noProof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16988" marR="16988" marT="0" marB="0">
                    <a:lnL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AA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6496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6541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ES_tradnl" sz="7000" dirty="0" smtClean="0">
                <a:solidFill>
                  <a:srgbClr val="FFFFFF"/>
                </a:solidFill>
              </a:rPr>
              <a:t>¡</a:t>
            </a:r>
            <a:r>
              <a:rPr lang="en-US" sz="7000" dirty="0" smtClean="0">
                <a:solidFill>
                  <a:srgbClr val="FFFFFF"/>
                </a:solidFill>
              </a:rPr>
              <a:t>SUERTE!</a:t>
            </a:r>
            <a:endParaRPr lang="en-US" sz="7000" dirty="0">
              <a:solidFill>
                <a:srgbClr val="FFFFFF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0815" y="5757863"/>
            <a:ext cx="2090370" cy="841374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3771901" y="4005266"/>
            <a:ext cx="451485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771901" y="2579687"/>
            <a:ext cx="451485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1000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3221</TotalTime>
  <Words>474</Words>
  <Application>Microsoft Macintosh PowerPoint</Application>
  <PresentationFormat>Widescreen</PresentationFormat>
  <Paragraphs>101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Franklin Gothic Demi Cond</vt:lpstr>
      <vt:lpstr>Lato</vt:lpstr>
      <vt:lpstr>Times New Roman</vt:lpstr>
      <vt:lpstr>Office Theme</vt:lpstr>
      <vt:lpstr>PLANTILLA  Guion o Storyboard</vt:lpstr>
      <vt:lpstr>PowerPoint Presentation</vt:lpstr>
      <vt:lpstr>PowerPoint Presentation</vt:lpstr>
      <vt:lpstr>PowerPoint Presentation</vt:lpstr>
      <vt:lpstr> EJEMPLO</vt:lpstr>
      <vt:lpstr>PowerPoint Presentation</vt:lpstr>
      <vt:lpstr>PowerPoint Presentation</vt:lpstr>
      <vt:lpstr>¡SUERTE!</vt:lpstr>
    </vt:vector>
  </TitlesOfParts>
  <Company/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OBJECTIVES TEMPLATE  </dc:title>
  <dc:creator>guillermo groisman</dc:creator>
  <cp:lastModifiedBy>Karla Gutiérrez Trejos</cp:lastModifiedBy>
  <cp:revision>65</cp:revision>
  <dcterms:created xsi:type="dcterms:W3CDTF">2016-12-31T13:07:57Z</dcterms:created>
  <dcterms:modified xsi:type="dcterms:W3CDTF">2017-03-01T18:38:23Z</dcterms:modified>
</cp:coreProperties>
</file>